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8"/>
  </p:notesMasterIdLst>
  <p:sldIdLst>
    <p:sldId id="256" r:id="rId2"/>
    <p:sldId id="279" r:id="rId3"/>
    <p:sldId id="281" r:id="rId4"/>
    <p:sldId id="282" r:id="rId5"/>
    <p:sldId id="283" r:id="rId6"/>
    <p:sldId id="284" r:id="rId7"/>
    <p:sldId id="285" r:id="rId8"/>
    <p:sldId id="286" r:id="rId9"/>
    <p:sldId id="296" r:id="rId10"/>
    <p:sldId id="287" r:id="rId11"/>
    <p:sldId id="290" r:id="rId12"/>
    <p:sldId id="291" r:id="rId13"/>
    <p:sldId id="293" r:id="rId14"/>
    <p:sldId id="294" r:id="rId15"/>
    <p:sldId id="295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36FAB6B-83F0-4775-804E-26C73F700417}">
          <p14:sldIdLst>
            <p14:sldId id="256"/>
            <p14:sldId id="279"/>
            <p14:sldId id="281"/>
            <p14:sldId id="282"/>
            <p14:sldId id="283"/>
            <p14:sldId id="284"/>
            <p14:sldId id="285"/>
            <p14:sldId id="286"/>
            <p14:sldId id="296"/>
            <p14:sldId id="287"/>
            <p14:sldId id="290"/>
            <p14:sldId id="291"/>
            <p14:sldId id="293"/>
            <p14:sldId id="294"/>
            <p14:sldId id="29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14" autoAdjust="0"/>
  </p:normalViewPr>
  <p:slideViewPr>
    <p:cSldViewPr snapToGrid="0">
      <p:cViewPr varScale="1">
        <p:scale>
          <a:sx n="99" d="100"/>
          <a:sy n="99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84037-4A8F-4283-A81E-B2B3CD1A1D2E}" type="datetimeFigureOut">
              <a:rPr lang="ru-UA" smtClean="0"/>
              <a:t>25.06.2020</a:t>
            </a:fld>
            <a:endParaRPr lang="ru-UA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CA6F0-6E47-4046-99F9-DF1D2EBF5012}" type="slidenum">
              <a:rPr lang="ru-UA" smtClean="0"/>
              <a:t>‹#›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740397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1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08800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10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501928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11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010480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12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056731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13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25375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14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633576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ІІ</a:t>
            </a:r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15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416640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2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614902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3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3253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4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734372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5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29806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6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90604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7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015291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8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84349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A6F0-6E47-4046-99F9-DF1D2EBF5012}" type="slidenum">
              <a:rPr lang="ru-UA" smtClean="0"/>
              <a:t>9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67023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EE81C6-F0E9-4497-8923-B78C3AD0E154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97874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D49E-1254-46D6-BF9D-78511A2C0862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703743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69FE-B457-493B-AB1B-EAB532DDD552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29575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FDBF-B05B-4E59-A842-1F18DFF25265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520132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95B69-1700-4585-8267-EFAF7B32684C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93151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7475-3D12-4C55-8C55-7EE386C58B38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254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C3BE-7554-4324-984B-CBB80A34AB27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94616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00C-E54A-4023-807C-7BD0D6B41945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1032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EDD4F-B18E-4843-8BC9-41B545B516E3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7913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6F541D-FA7A-4FFE-8AA5-CF8AC80FC1C4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908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C60257-366A-4B9B-A501-5E86924D0FAC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0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AAE542A-D048-4E88-9737-61F71E2DB564}" type="datetime1">
              <a:rPr lang="ru-UA" smtClean="0"/>
              <a:t>25.06.2020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277F4F4-0539-4BAF-A615-F6B9040303AE}" type="slidenum">
              <a:rPr lang="ru-UA" smtClean="0"/>
              <a:t>‹#›</a:t>
            </a:fld>
            <a:endParaRPr lang="ru-UA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816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C842C-B890-4A9C-8ABA-9271E115D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ru-RU" sz="4600" dirty="0"/>
              <a:t>ЗАСТОСУВАННЯ МЕТОДІВ НАВЧАННЯ З ПІДКРІПЛЕННЯМ ДЛЯ НАВЧАННЯ АГЕНТІВ ІГРОВИХ СЕРЕДОВИЩ</a:t>
            </a:r>
            <a:endParaRPr lang="ru-UA" sz="4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24565B-97C4-45F6-8742-0DEC629CD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uk-UA" dirty="0"/>
              <a:t>Виконав</a:t>
            </a:r>
          </a:p>
          <a:p>
            <a:pPr algn="l">
              <a:spcAft>
                <a:spcPts val="600"/>
              </a:spcAft>
            </a:pPr>
            <a:r>
              <a:rPr lang="uk-UA" dirty="0"/>
              <a:t>Студент 4 курсу</a:t>
            </a:r>
          </a:p>
          <a:p>
            <a:pPr algn="l">
              <a:spcAft>
                <a:spcPts val="600"/>
              </a:spcAft>
            </a:pPr>
            <a:r>
              <a:rPr lang="uk-UA" dirty="0"/>
              <a:t>Групи ІПС-42</a:t>
            </a:r>
          </a:p>
          <a:p>
            <a:pPr algn="l">
              <a:spcAft>
                <a:spcPts val="600"/>
              </a:spcAft>
            </a:pPr>
            <a:r>
              <a:rPr lang="uk-UA" dirty="0"/>
              <a:t>Давидько Анатолій</a:t>
            </a:r>
            <a:endParaRPr lang="ru-UA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417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4970"/>
            <a:ext cx="9601200" cy="765629"/>
          </a:xfrm>
        </p:spPr>
        <p:txBody>
          <a:bodyPr/>
          <a:lstStyle/>
          <a:p>
            <a:r>
              <a:rPr lang="uk-UA" dirty="0"/>
              <a:t>Метрики якості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CC9363-D2F7-4677-BDF7-EC081747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457" y="1328286"/>
            <a:ext cx="9601200" cy="5304743"/>
          </a:xfrm>
        </p:spPr>
        <p:txBody>
          <a:bodyPr>
            <a:normAutofit/>
          </a:bodyPr>
          <a:lstStyle/>
          <a:p>
            <a:r>
              <a:rPr lang="uk-UA" sz="2800" dirty="0"/>
              <a:t>Величини</a:t>
            </a:r>
          </a:p>
          <a:p>
            <a:pPr lvl="1"/>
            <a:r>
              <a:rPr lang="uk-UA" sz="2800" dirty="0"/>
              <a:t>Відношення кількості епізодів, які закінчилися зустріччю агентів, до загальної кількості пройдених епізодів</a:t>
            </a:r>
          </a:p>
          <a:p>
            <a:pPr lvl="1"/>
            <a:r>
              <a:rPr lang="uk-UA" sz="2800" dirty="0"/>
              <a:t>Тривалість епізоду</a:t>
            </a:r>
          </a:p>
          <a:p>
            <a:pPr lvl="1"/>
            <a:r>
              <a:rPr lang="uk-UA" sz="2800" dirty="0"/>
              <a:t>Сумарна нагорода хижака за епізод</a:t>
            </a:r>
          </a:p>
          <a:p>
            <a:pPr lvl="1"/>
            <a:r>
              <a:rPr lang="uk-UA" sz="2800" dirty="0"/>
              <a:t>Сумарна нагорода жертви за епізод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18CF4790-E75A-4E03-98AE-7E3E0D683DC9}"/>
              </a:ext>
            </a:extLst>
          </p:cNvPr>
          <p:cNvSpPr txBox="1">
            <a:spLocks/>
          </p:cNvSpPr>
          <p:nvPr/>
        </p:nvSpPr>
        <p:spPr>
          <a:xfrm>
            <a:off x="11001675" y="6228415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10</a:t>
            </a:fld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184988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23" y="257630"/>
            <a:ext cx="4023597" cy="664029"/>
          </a:xfrm>
        </p:spPr>
        <p:txBody>
          <a:bodyPr>
            <a:normAutofit fontScale="90000"/>
          </a:bodyPr>
          <a:lstStyle/>
          <a:p>
            <a:r>
              <a:rPr lang="uk-UA" dirty="0"/>
              <a:t>Експеримент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Рисунок 9" descr="Изображение выглядит как карт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977CFB-93F1-43C3-8072-BDEDB50F3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4" y="2116365"/>
            <a:ext cx="7046294" cy="44840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C1116F-C6C9-4FE2-BFB7-B783E9025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0635" y="149221"/>
            <a:ext cx="2927261" cy="3062514"/>
          </a:xfrm>
          <a:prstGeom prst="rect">
            <a:avLst/>
          </a:prstGeom>
        </p:spPr>
      </p:pic>
      <p:pic>
        <p:nvPicPr>
          <p:cNvPr id="13" name="Объект 4">
            <a:extLst>
              <a:ext uri="{FF2B5EF4-FFF2-40B4-BE49-F238E27FC236}">
                <a16:creationId xmlns:a16="http://schemas.microsoft.com/office/drawing/2014/main" id="{0905EAFE-02C7-46CD-8329-268A7BC64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4868" y="3429000"/>
            <a:ext cx="3058795" cy="3211735"/>
          </a:xfrm>
        </p:spPr>
      </p:pic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61B21D98-414F-4630-8175-AA86DE957321}"/>
              </a:ext>
            </a:extLst>
          </p:cNvPr>
          <p:cNvSpPr txBox="1">
            <a:spLocks/>
          </p:cNvSpPr>
          <p:nvPr/>
        </p:nvSpPr>
        <p:spPr>
          <a:xfrm>
            <a:off x="11273561" y="6236121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11</a:t>
            </a:fld>
            <a:endParaRPr lang="ru-UA" sz="3200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213CB7A-6E4F-4C28-99A4-27D55C03B60D}"/>
              </a:ext>
            </a:extLst>
          </p:cNvPr>
          <p:cNvSpPr txBox="1">
            <a:spLocks/>
          </p:cNvSpPr>
          <p:nvPr/>
        </p:nvSpPr>
        <p:spPr>
          <a:xfrm>
            <a:off x="266831" y="981886"/>
            <a:ext cx="5074180" cy="876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Застосована конфігурація</a:t>
            </a:r>
          </a:p>
          <a:p>
            <a:pPr lvl="1"/>
            <a:r>
              <a:rPr lang="en-US" dirty="0"/>
              <a:t>R+ S2</a:t>
            </a:r>
            <a:endParaRPr lang="uk-UA" dirty="0"/>
          </a:p>
          <a:p>
            <a:pPr lvl="1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4785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23" y="257630"/>
            <a:ext cx="4023597" cy="664029"/>
          </a:xfrm>
        </p:spPr>
        <p:txBody>
          <a:bodyPr>
            <a:normAutofit fontScale="90000"/>
          </a:bodyPr>
          <a:lstStyle/>
          <a:p>
            <a:r>
              <a:rPr lang="uk-UA" dirty="0"/>
              <a:t>Експеримент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977CFB-93F1-43C3-8072-BDEDB50F3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684" y="2099241"/>
            <a:ext cx="7046293" cy="44840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C1116F-C6C9-4FE2-BFB7-B783E9025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7564" y="154848"/>
            <a:ext cx="2913402" cy="3051260"/>
          </a:xfrm>
          <a:prstGeom prst="rect">
            <a:avLst/>
          </a:prstGeom>
        </p:spPr>
      </p:pic>
      <p:pic>
        <p:nvPicPr>
          <p:cNvPr id="13" name="Объект 4">
            <a:extLst>
              <a:ext uri="{FF2B5EF4-FFF2-40B4-BE49-F238E27FC236}">
                <a16:creationId xmlns:a16="http://schemas.microsoft.com/office/drawing/2014/main" id="{0905EAFE-02C7-46CD-8329-268A7BC64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844" y="3431970"/>
            <a:ext cx="3066844" cy="3205794"/>
          </a:xfrm>
        </p:spPr>
      </p:pic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94327CFD-B139-43A4-90A0-D8639156C33E}"/>
              </a:ext>
            </a:extLst>
          </p:cNvPr>
          <p:cNvSpPr txBox="1">
            <a:spLocks/>
          </p:cNvSpPr>
          <p:nvPr/>
        </p:nvSpPr>
        <p:spPr>
          <a:xfrm>
            <a:off x="11271549" y="6233150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12</a:t>
            </a:fld>
            <a:endParaRPr lang="ru-UA" sz="3200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D6A76CC3-840A-4C9C-B009-A114803B692A}"/>
              </a:ext>
            </a:extLst>
          </p:cNvPr>
          <p:cNvSpPr txBox="1">
            <a:spLocks/>
          </p:cNvSpPr>
          <p:nvPr/>
        </p:nvSpPr>
        <p:spPr>
          <a:xfrm>
            <a:off x="266831" y="947638"/>
            <a:ext cx="5074180" cy="876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Застосована конфігурація</a:t>
            </a:r>
          </a:p>
          <a:p>
            <a:pPr lvl="1"/>
            <a:r>
              <a:rPr lang="en-US" dirty="0"/>
              <a:t>R+ S2</a:t>
            </a:r>
            <a:endParaRPr lang="uk-UA" dirty="0"/>
          </a:p>
          <a:p>
            <a:pPr lvl="1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613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тол, часы&#10;&#10;Автоматически созданное описание">
            <a:extLst>
              <a:ext uri="{FF2B5EF4-FFF2-40B4-BE49-F238E27FC236}">
                <a16:creationId xmlns:a16="http://schemas.microsoft.com/office/drawing/2014/main" id="{D69EE710-E8FB-4BE1-9037-890FC1BB7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2DCEE-F865-4B37-B4F2-5C6C63C0A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21" y="452027"/>
            <a:ext cx="2207541" cy="21442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04FE8-A2EE-42DC-BA9C-FE91ABEBA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6163" y="449942"/>
            <a:ext cx="2207303" cy="21446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11A209-2E64-42A5-BDA6-118F14AFA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5467" y="448945"/>
            <a:ext cx="2207303" cy="21442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B23ACE-0FBC-434B-9F9D-67807D832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2214" y="448456"/>
            <a:ext cx="2209998" cy="2144237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E13FE026-FD53-4D2B-9D18-D012F28022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8" y="2854961"/>
            <a:ext cx="6356017" cy="3738177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BF32BC6-7114-4BDF-9172-26111A59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77" y="0"/>
            <a:ext cx="5670787" cy="664029"/>
          </a:xfrm>
        </p:spPr>
        <p:txBody>
          <a:bodyPr>
            <a:normAutofit/>
          </a:bodyPr>
          <a:lstStyle/>
          <a:p>
            <a:r>
              <a:rPr lang="uk-UA" sz="2800" dirty="0"/>
              <a:t>Експерименти 3, 4, 5, 6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82927AF-51F6-445D-A762-F92D34E2F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836" y="3429000"/>
            <a:ext cx="3540296" cy="2799415"/>
          </a:xfrm>
        </p:spPr>
        <p:txBody>
          <a:bodyPr>
            <a:normAutofit/>
          </a:bodyPr>
          <a:lstStyle/>
          <a:p>
            <a:r>
              <a:rPr lang="uk-UA" dirty="0"/>
              <a:t>Застосовані конфігурації</a:t>
            </a:r>
            <a:r>
              <a:rPr lang="en-US" dirty="0"/>
              <a:t> (</a:t>
            </a:r>
            <a:r>
              <a:rPr lang="uk-UA" dirty="0"/>
              <a:t>анімації зліва направо</a:t>
            </a:r>
            <a:r>
              <a:rPr lang="en-US" dirty="0"/>
              <a:t>)</a:t>
            </a:r>
            <a:endParaRPr lang="uk-UA" dirty="0"/>
          </a:p>
          <a:p>
            <a:pPr lvl="1"/>
            <a:r>
              <a:rPr lang="en-US" dirty="0"/>
              <a:t>R- S1 </a:t>
            </a:r>
          </a:p>
          <a:p>
            <a:pPr lvl="1"/>
            <a:r>
              <a:rPr lang="en-US" dirty="0"/>
              <a:t>R- S2</a:t>
            </a:r>
          </a:p>
          <a:p>
            <a:pPr lvl="1"/>
            <a:r>
              <a:rPr lang="en-US" dirty="0"/>
              <a:t>R+ S1</a:t>
            </a:r>
          </a:p>
          <a:p>
            <a:pPr lvl="1"/>
            <a:r>
              <a:rPr lang="en-US" dirty="0"/>
              <a:t>R+ S2</a:t>
            </a:r>
            <a:endParaRPr lang="uk-UA" dirty="0"/>
          </a:p>
        </p:txBody>
      </p:sp>
      <p:sp>
        <p:nvSpPr>
          <p:cNvPr id="13" name="Номер слайда 3">
            <a:extLst>
              <a:ext uri="{FF2B5EF4-FFF2-40B4-BE49-F238E27FC236}">
                <a16:creationId xmlns:a16="http://schemas.microsoft.com/office/drawing/2014/main" id="{23D012C5-1B0A-4696-9962-092AD74A9ADA}"/>
              </a:ext>
            </a:extLst>
          </p:cNvPr>
          <p:cNvSpPr txBox="1">
            <a:spLocks/>
          </p:cNvSpPr>
          <p:nvPr/>
        </p:nvSpPr>
        <p:spPr>
          <a:xfrm>
            <a:off x="11001675" y="6228415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13</a:t>
            </a:fld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81883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23" y="257630"/>
            <a:ext cx="4360448" cy="664029"/>
          </a:xfrm>
        </p:spPr>
        <p:txBody>
          <a:bodyPr>
            <a:normAutofit fontScale="90000"/>
          </a:bodyPr>
          <a:lstStyle/>
          <a:p>
            <a:r>
              <a:rPr lang="uk-UA" dirty="0"/>
              <a:t>Експерименти 7, 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977CFB-93F1-43C3-8072-BDEDB50F3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51" y="2116366"/>
            <a:ext cx="7046293" cy="4484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C1116F-C6C9-4FE2-BFB7-B783E9025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7564" y="157778"/>
            <a:ext cx="2913402" cy="3045400"/>
          </a:xfrm>
          <a:prstGeom prst="rect">
            <a:avLst/>
          </a:prstGeom>
        </p:spPr>
      </p:pic>
      <p:pic>
        <p:nvPicPr>
          <p:cNvPr id="13" name="Объект 4">
            <a:extLst>
              <a:ext uri="{FF2B5EF4-FFF2-40B4-BE49-F238E27FC236}">
                <a16:creationId xmlns:a16="http://schemas.microsoft.com/office/drawing/2014/main" id="{0905EAFE-02C7-46CD-8329-268A7BC64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4449" y="3431970"/>
            <a:ext cx="3059633" cy="3205794"/>
          </a:xfrm>
        </p:spPr>
      </p:pic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5CFB69F0-A4FC-417D-A229-F3087DE2506B}"/>
              </a:ext>
            </a:extLst>
          </p:cNvPr>
          <p:cNvSpPr txBox="1">
            <a:spLocks/>
          </p:cNvSpPr>
          <p:nvPr/>
        </p:nvSpPr>
        <p:spPr>
          <a:xfrm>
            <a:off x="11285524" y="6230534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14</a:t>
            </a:fld>
            <a:endParaRPr lang="ru-UA" sz="3200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9376ACD3-1929-4010-ACA1-248FF90F7FD5}"/>
              </a:ext>
            </a:extLst>
          </p:cNvPr>
          <p:cNvSpPr txBox="1">
            <a:spLocks/>
          </p:cNvSpPr>
          <p:nvPr/>
        </p:nvSpPr>
        <p:spPr>
          <a:xfrm>
            <a:off x="266831" y="981886"/>
            <a:ext cx="5074180" cy="1134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Застосовані конфігурації</a:t>
            </a:r>
          </a:p>
          <a:p>
            <a:pPr lvl="1"/>
            <a:r>
              <a:rPr lang="en-US" dirty="0"/>
              <a:t>R+ S</a:t>
            </a:r>
            <a:r>
              <a:rPr lang="uk-UA" dirty="0"/>
              <a:t>1</a:t>
            </a:r>
          </a:p>
          <a:p>
            <a:pPr lvl="1"/>
            <a:r>
              <a:rPr lang="en-US" dirty="0"/>
              <a:t>R+ S2</a:t>
            </a:r>
            <a:endParaRPr lang="uk-UA" dirty="0"/>
          </a:p>
          <a:p>
            <a:pPr lvl="1"/>
            <a:endParaRPr lang="uk-UA" dirty="0"/>
          </a:p>
          <a:p>
            <a:pPr lvl="1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1553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4970"/>
            <a:ext cx="9601200" cy="765629"/>
          </a:xfrm>
        </p:spPr>
        <p:txBody>
          <a:bodyPr/>
          <a:lstStyle/>
          <a:p>
            <a:r>
              <a:rPr lang="uk-UA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CC9363-D2F7-4677-BDF7-EC081747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456" y="1219200"/>
            <a:ext cx="10029219" cy="5413829"/>
          </a:xfrm>
        </p:spPr>
        <p:txBody>
          <a:bodyPr>
            <a:normAutofit/>
          </a:bodyPr>
          <a:lstStyle/>
          <a:p>
            <a:r>
              <a:rPr lang="uk-UA" sz="2400" dirty="0"/>
              <a:t>Основні тези</a:t>
            </a:r>
          </a:p>
          <a:p>
            <a:pPr lvl="1"/>
            <a:r>
              <a:rPr lang="uk-UA" sz="2400" dirty="0"/>
              <a:t>Була розроблена програмна реалізація середовища</a:t>
            </a:r>
          </a:p>
          <a:p>
            <a:pPr lvl="1"/>
            <a:r>
              <a:rPr lang="uk-UA" sz="2400" dirty="0"/>
              <a:t>Були реалізовані алгоритми машинного навчання з підкріпленням</a:t>
            </a:r>
          </a:p>
          <a:p>
            <a:pPr lvl="1"/>
            <a:r>
              <a:rPr lang="uk-UA" sz="2400" dirty="0"/>
              <a:t>Була проаналізована ефективність даних методів</a:t>
            </a:r>
          </a:p>
          <a:p>
            <a:pPr lvl="1"/>
            <a:r>
              <a:rPr lang="uk-UA" sz="2400" dirty="0"/>
              <a:t>Було отримано результати, які приводять до наступних висновків</a:t>
            </a:r>
          </a:p>
          <a:p>
            <a:pPr lvl="2"/>
            <a:r>
              <a:rPr lang="en-US" sz="2200" dirty="0"/>
              <a:t>A2C </a:t>
            </a:r>
            <a:r>
              <a:rPr lang="uk-UA" sz="2200" dirty="0"/>
              <a:t>ефективно вирішує задачу хижака і жертви</a:t>
            </a:r>
          </a:p>
          <a:p>
            <a:pPr lvl="2"/>
            <a:r>
              <a:rPr lang="en-US" sz="2200" dirty="0"/>
              <a:t>DQN</a:t>
            </a:r>
            <a:r>
              <a:rPr lang="ru-RU" sz="2200" dirty="0"/>
              <a:t> </a:t>
            </a:r>
            <a:r>
              <a:rPr lang="uk-UA" sz="2200" dirty="0"/>
              <a:t>не є ефективним алгоритмом для хижака</a:t>
            </a:r>
          </a:p>
          <a:p>
            <a:pPr lvl="2"/>
            <a:r>
              <a:rPr lang="uk-UA" sz="2200" dirty="0"/>
              <a:t>Надання динамічної нагороди краще описує поставлену задачу</a:t>
            </a:r>
          </a:p>
          <a:p>
            <a:pPr lvl="2"/>
            <a:r>
              <a:rPr lang="uk-UA" sz="2200" dirty="0"/>
              <a:t>Стани представлені у вигляді координат краще виражають систему для пошуку оптимальної стратегії жертвою</a:t>
            </a:r>
          </a:p>
          <a:p>
            <a:pPr lvl="2"/>
            <a:r>
              <a:rPr lang="uk-UA" sz="2200" dirty="0"/>
              <a:t>Стани представлені у вигляді вектору напрямку спрощують задачу пошуку ефективної стратегії хижаком, але не надають необхідної інформації для оптимальної стратегії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78511457-2CFE-46B8-9F87-21684CDD7319}"/>
              </a:ext>
            </a:extLst>
          </p:cNvPr>
          <p:cNvSpPr txBox="1">
            <a:spLocks/>
          </p:cNvSpPr>
          <p:nvPr/>
        </p:nvSpPr>
        <p:spPr>
          <a:xfrm>
            <a:off x="11001675" y="6228415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15</a:t>
            </a:fld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47756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0BABF34-6353-4310-94F5-4BEF4E72C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4297" y="2638697"/>
            <a:ext cx="9601200" cy="1580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6600" i="1" dirty="0"/>
              <a:t>Дякую за увагу!</a:t>
            </a:r>
            <a:endParaRPr lang="ru-UA" sz="6600" i="1" dirty="0"/>
          </a:p>
        </p:txBody>
      </p:sp>
    </p:spTree>
    <p:extLst>
      <p:ext uri="{BB962C8B-B14F-4D97-AF65-F5344CB8AC3E}">
        <p14:creationId xmlns:p14="http://schemas.microsoft.com/office/powerpoint/2010/main" val="62965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4970"/>
            <a:ext cx="9601200" cy="765629"/>
          </a:xfrm>
        </p:spPr>
        <p:txBody>
          <a:bodyPr/>
          <a:lstStyle/>
          <a:p>
            <a:r>
              <a:rPr lang="ru-RU" dirty="0"/>
              <a:t>Мета </a:t>
            </a:r>
            <a:r>
              <a:rPr lang="uk-UA" dirty="0"/>
              <a:t>роботи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CC9363-D2F7-4677-BDF7-EC081747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456" y="1219200"/>
            <a:ext cx="10885715" cy="5413829"/>
          </a:xfrm>
        </p:spPr>
        <p:txBody>
          <a:bodyPr>
            <a:normAutofit/>
          </a:bodyPr>
          <a:lstStyle/>
          <a:p>
            <a:pPr marL="530352" lvl="1" indent="0" algn="ctr">
              <a:buNone/>
            </a:pPr>
            <a:r>
              <a:rPr lang="uk-UA" sz="2400" dirty="0"/>
              <a:t>Дослідження ефективності алгоритмів глибокого навчання з підкріпленням для пошуку оптимального керування агентів в диференційній грі переслідування.</a:t>
            </a:r>
          </a:p>
          <a:p>
            <a:r>
              <a:rPr lang="uk-UA" sz="2400" dirty="0"/>
              <a:t>Завдання</a:t>
            </a:r>
          </a:p>
          <a:p>
            <a:pPr lvl="1"/>
            <a:r>
              <a:rPr lang="uk-UA" sz="2400" dirty="0"/>
              <a:t>Проаналізувати диференційну гру, визначити її основні вимоги та ознаки оптимальної стратегії.</a:t>
            </a:r>
          </a:p>
          <a:p>
            <a:pPr lvl="1"/>
            <a:r>
              <a:rPr lang="uk-UA" sz="2400" dirty="0"/>
              <a:t>Створити гнучку програмну реалізацію середовища для дослідження алгоритмів пошуку оптимальної стратегії.</a:t>
            </a:r>
          </a:p>
          <a:p>
            <a:pPr lvl="1"/>
            <a:r>
              <a:rPr lang="uk-UA" sz="2400" dirty="0"/>
              <a:t>Проаналізувати та реалізувати алгоритми глибокого навчання з підкріпленням.</a:t>
            </a:r>
          </a:p>
          <a:p>
            <a:pPr lvl="1"/>
            <a:r>
              <a:rPr lang="uk-UA" sz="2400" dirty="0"/>
              <a:t>Дослідити ефективність алгоритмів на програмній реалізації середовища в різних її умовах.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ED67AA-9FF1-4227-83C2-4DCFD389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675" y="6228415"/>
            <a:ext cx="856495" cy="404614"/>
          </a:xfrm>
        </p:spPr>
        <p:txBody>
          <a:bodyPr/>
          <a:lstStyle/>
          <a:p>
            <a:fld id="{4277F4F4-0539-4BAF-A615-F6B9040303AE}" type="slidenum">
              <a:rPr lang="ru-UA" sz="3200" smtClean="0"/>
              <a:t>2</a:t>
            </a:fld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1509823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4970"/>
            <a:ext cx="9601200" cy="765629"/>
          </a:xfrm>
        </p:spPr>
        <p:txBody>
          <a:bodyPr/>
          <a:lstStyle/>
          <a:p>
            <a:r>
              <a:rPr lang="uk-UA" dirty="0"/>
              <a:t>Актуальність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CC9363-D2F7-4677-BDF7-EC081747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456" y="1611086"/>
            <a:ext cx="10885715" cy="5021943"/>
          </a:xfrm>
        </p:spPr>
        <p:txBody>
          <a:bodyPr>
            <a:normAutofit/>
          </a:bodyPr>
          <a:lstStyle/>
          <a:p>
            <a:r>
              <a:rPr lang="uk-UA" sz="3200" dirty="0"/>
              <a:t>Сфери застосування</a:t>
            </a:r>
          </a:p>
          <a:p>
            <a:pPr lvl="1"/>
            <a:r>
              <a:rPr lang="uk-UA" sz="3200" dirty="0"/>
              <a:t>Військові розробки</a:t>
            </a:r>
          </a:p>
          <a:p>
            <a:pPr lvl="1"/>
            <a:r>
              <a:rPr lang="uk-UA" sz="3200" dirty="0"/>
              <a:t>Аналіз поведінки в економіці</a:t>
            </a:r>
          </a:p>
          <a:p>
            <a:pPr lvl="1"/>
            <a:r>
              <a:rPr lang="uk-UA" sz="3200" dirty="0"/>
              <a:t>Дослідження</a:t>
            </a:r>
            <a:r>
              <a:rPr lang="ru-RU" sz="3200" dirty="0"/>
              <a:t> </a:t>
            </a:r>
            <a:r>
              <a:rPr lang="uk-UA" sz="3200" dirty="0"/>
              <a:t>в навчанні з підкріпленням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4F49A5EE-154A-4740-81E7-111D77E58F62}"/>
              </a:ext>
            </a:extLst>
          </p:cNvPr>
          <p:cNvSpPr txBox="1">
            <a:spLocks/>
          </p:cNvSpPr>
          <p:nvPr/>
        </p:nvSpPr>
        <p:spPr>
          <a:xfrm>
            <a:off x="11001675" y="6228415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3</a:t>
            </a:fld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335752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uk-UA" dirty="0"/>
              <a:t>Диференційні ігри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CC9363-D2F7-4677-BDF7-EC081747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171700"/>
            <a:ext cx="5793475" cy="3581400"/>
          </a:xfrm>
        </p:spPr>
        <p:txBody>
          <a:bodyPr>
            <a:normAutofit/>
          </a:bodyPr>
          <a:lstStyle/>
          <a:p>
            <a:r>
              <a:rPr lang="uk-UA" sz="2800" dirty="0"/>
              <a:t>Поняття</a:t>
            </a:r>
          </a:p>
          <a:p>
            <a:pPr lvl="1"/>
            <a:r>
              <a:rPr lang="uk-UA" sz="2800" dirty="0"/>
              <a:t>Керовані об'єкти</a:t>
            </a:r>
          </a:p>
          <a:p>
            <a:pPr lvl="1"/>
            <a:r>
              <a:rPr lang="uk-UA" sz="2800" dirty="0"/>
              <a:t>Фазові координати</a:t>
            </a:r>
          </a:p>
          <a:p>
            <a:pPr lvl="2"/>
            <a:r>
              <a:rPr lang="uk-UA" sz="2400" dirty="0"/>
              <a:t>Положення</a:t>
            </a:r>
          </a:p>
          <a:p>
            <a:pPr lvl="2"/>
            <a:r>
              <a:rPr lang="uk-UA" sz="2400" dirty="0"/>
              <a:t>Швидкість</a:t>
            </a:r>
          </a:p>
          <a:p>
            <a:pPr lvl="1"/>
            <a:r>
              <a:rPr lang="uk-UA" sz="2800" dirty="0"/>
              <a:t>Оптимальна стратегія</a:t>
            </a:r>
          </a:p>
          <a:p>
            <a:pPr lvl="2"/>
            <a:r>
              <a:rPr lang="uk-UA" sz="2400" dirty="0"/>
              <a:t>Напрям прискорення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Рисунок 6" descr="Изображение выглядит как игра, комната, стол&#10;&#10;Автоматически созданное описание">
            <a:extLst>
              <a:ext uri="{FF2B5EF4-FFF2-40B4-BE49-F238E27FC236}">
                <a16:creationId xmlns:a16="http://schemas.microsoft.com/office/drawing/2014/main" id="{6E2BA04D-51D3-433D-95C9-C2C4F2CCF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75" y="685799"/>
            <a:ext cx="4154908" cy="31992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Рисунок 4" descr="Изображение выглядит как экран, общедоступный, белый, знак&#10;&#10;Автоматически созданное описание">
            <a:extLst>
              <a:ext uri="{FF2B5EF4-FFF2-40B4-BE49-F238E27FC236}">
                <a16:creationId xmlns:a16="http://schemas.microsoft.com/office/drawing/2014/main" id="{0F39A5FC-F8FA-44FA-87BA-F522423D6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75" y="4330084"/>
            <a:ext cx="4154908" cy="1537316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DFFC23D8-728F-4073-AB11-5C2229215358}"/>
              </a:ext>
            </a:extLst>
          </p:cNvPr>
          <p:cNvSpPr txBox="1">
            <a:spLocks/>
          </p:cNvSpPr>
          <p:nvPr/>
        </p:nvSpPr>
        <p:spPr>
          <a:xfrm>
            <a:off x="11001675" y="6228415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4</a:t>
            </a:fld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12662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uk-UA" dirty="0"/>
              <a:t>Елементи навчання з підкріпленням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CC9363-D2F7-4677-BDF7-EC081747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4129314"/>
          </a:xfrm>
        </p:spPr>
        <p:txBody>
          <a:bodyPr>
            <a:normAutofit/>
          </a:bodyPr>
          <a:lstStyle/>
          <a:p>
            <a:r>
              <a:rPr lang="uk-UA" sz="2400" dirty="0"/>
              <a:t>Елементи</a:t>
            </a:r>
          </a:p>
          <a:p>
            <a:pPr lvl="1"/>
            <a:r>
              <a:rPr lang="uk-UA" sz="2400" dirty="0"/>
              <a:t>Агент</a:t>
            </a:r>
          </a:p>
          <a:p>
            <a:pPr lvl="1"/>
            <a:r>
              <a:rPr lang="uk-UA" sz="2400" dirty="0"/>
              <a:t>Середовища</a:t>
            </a:r>
          </a:p>
          <a:p>
            <a:pPr lvl="1"/>
            <a:r>
              <a:rPr lang="uk-UA" sz="2400" dirty="0"/>
              <a:t>Оптимальна стратегія</a:t>
            </a:r>
          </a:p>
          <a:p>
            <a:r>
              <a:rPr lang="uk-UA" sz="2400" dirty="0"/>
              <a:t>Поняття</a:t>
            </a:r>
          </a:p>
          <a:p>
            <a:pPr lvl="1"/>
            <a:r>
              <a:rPr lang="uk-UA" sz="2400" dirty="0"/>
              <a:t>Стан (</a:t>
            </a:r>
            <a:r>
              <a:rPr lang="en-US" sz="2400" dirty="0"/>
              <a:t>s)</a:t>
            </a:r>
            <a:endParaRPr lang="uk-UA" sz="2400" dirty="0"/>
          </a:p>
          <a:p>
            <a:pPr lvl="1"/>
            <a:r>
              <a:rPr lang="uk-UA" sz="2400" dirty="0"/>
              <a:t>Дія (</a:t>
            </a:r>
            <a:r>
              <a:rPr lang="en-US" sz="2400" dirty="0"/>
              <a:t>a)</a:t>
            </a:r>
            <a:endParaRPr lang="uk-UA" sz="2400" dirty="0"/>
          </a:p>
          <a:p>
            <a:pPr lvl="1"/>
            <a:r>
              <a:rPr lang="uk-UA" sz="2400" dirty="0"/>
              <a:t>Нагорода (</a:t>
            </a:r>
            <a:r>
              <a:rPr lang="en-US" sz="2400" dirty="0"/>
              <a:t>r)</a:t>
            </a:r>
            <a:endParaRPr lang="uk-UA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Рисунок 4" descr="Изображение выглядит как игра, комната, стол&#10;&#10;Автоматически созданное описание">
            <a:extLst>
              <a:ext uri="{FF2B5EF4-FFF2-40B4-BE49-F238E27FC236}">
                <a16:creationId xmlns:a16="http://schemas.microsoft.com/office/drawing/2014/main" id="{A6ABEC5F-A2E7-41D2-A416-B8436AC5D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5" y="565082"/>
            <a:ext cx="3719374" cy="28639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EE64CA5-E23B-4566-91EC-8C94A684F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858" y="3755806"/>
            <a:ext cx="4428544" cy="2380342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11C47B2B-10F7-4B8F-9E3E-44901A57E741}"/>
              </a:ext>
            </a:extLst>
          </p:cNvPr>
          <p:cNvSpPr txBox="1">
            <a:spLocks/>
          </p:cNvSpPr>
          <p:nvPr/>
        </p:nvSpPr>
        <p:spPr>
          <a:xfrm>
            <a:off x="11001675" y="6228415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5</a:t>
            </a:fld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61862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4970"/>
            <a:ext cx="9601200" cy="765629"/>
          </a:xfrm>
        </p:spPr>
        <p:txBody>
          <a:bodyPr/>
          <a:lstStyle/>
          <a:p>
            <a:r>
              <a:rPr lang="uk-UA" dirty="0"/>
              <a:t>Методи навчання з підкріпленням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CC9363-D2F7-4677-BDF7-EC0817475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2456" y="1219200"/>
                <a:ext cx="10048469" cy="5413829"/>
              </a:xfrm>
            </p:spPr>
            <p:txBody>
              <a:bodyPr>
                <a:normAutofit/>
              </a:bodyPr>
              <a:lstStyle/>
              <a:p>
                <a:r>
                  <a:rPr lang="uk-UA" sz="2800" dirty="0"/>
                  <a:t>Поняття</a:t>
                </a:r>
              </a:p>
              <a:p>
                <a:pPr lvl="1"/>
                <a:r>
                  <a:rPr lang="uk-UA" sz="2800" dirty="0"/>
                  <a:t>Принцип оптимальності Белмана</a:t>
                </a:r>
              </a:p>
              <a:p>
                <a:pPr lvl="2"/>
                <a:r>
                  <a:rPr lang="uk-UA" sz="2400" dirty="0"/>
                  <a:t>«На кожному кроці необхідно формувати оптимальну стратегію в припущенні про оптимальність всіх наступних кроків»</a:t>
                </a:r>
              </a:p>
              <a:p>
                <a:pPr lvl="1"/>
                <a:r>
                  <a:rPr lang="uk-UA" sz="2800" dirty="0"/>
                  <a:t>Рівняння Белмана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ru-UA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uk-UA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+…| </m:t>
                        </m:r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/>
                <a:r>
                  <a:rPr lang="uk-UA" sz="2600" dirty="0"/>
                  <a:t>Функції корисності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UA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uk-UA" dirty="0"/>
                  <a:t>–</a:t>
                </a:r>
                <a:r>
                  <a:rPr lang="en-US" sz="2400" dirty="0"/>
                  <a:t> </a:t>
                </a:r>
                <a:r>
                  <a:rPr lang="uk-UA" sz="2400" dirty="0"/>
                  <a:t>середня оцінка стану по всім діям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uk-UA" dirty="0"/>
                  <a:t>–</a:t>
                </a:r>
                <a:r>
                  <a:rPr lang="en-US" dirty="0"/>
                  <a:t> </a:t>
                </a:r>
                <a:r>
                  <a:rPr lang="uk-UA" sz="2400" dirty="0"/>
                  <a:t>середня оцінка дії в заданому стані</a:t>
                </a:r>
              </a:p>
              <a:p>
                <a:pPr lvl="1"/>
                <a:r>
                  <a:rPr lang="uk-UA" sz="2800" dirty="0"/>
                  <a:t>Метод </a:t>
                </a:r>
                <a:r>
                  <a:rPr lang="en-US" sz="2800" dirty="0"/>
                  <a:t>Q-learning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U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U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U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uk-UA" sz="2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CC9363-D2F7-4677-BDF7-EC0817475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2456" y="1219200"/>
                <a:ext cx="10048469" cy="5413829"/>
              </a:xfrm>
              <a:blipFill>
                <a:blip r:embed="rId3"/>
                <a:stretch>
                  <a:fillRect l="-1153" t="-1577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8366D528-B003-4F6C-9CAF-28EED5F1CC58}"/>
              </a:ext>
            </a:extLst>
          </p:cNvPr>
          <p:cNvSpPr txBox="1">
            <a:spLocks/>
          </p:cNvSpPr>
          <p:nvPr/>
        </p:nvSpPr>
        <p:spPr>
          <a:xfrm>
            <a:off x="11001675" y="6228415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6</a:t>
            </a:fld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159722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4970"/>
            <a:ext cx="9601200" cy="765629"/>
          </a:xfrm>
        </p:spPr>
        <p:txBody>
          <a:bodyPr/>
          <a:lstStyle/>
          <a:p>
            <a:r>
              <a:rPr lang="uk-UA" dirty="0"/>
              <a:t>Глибоке навчання з підкріпленням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CC9363-D2F7-4677-BDF7-EC0817475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2456" y="1280160"/>
                <a:ext cx="10885715" cy="5352869"/>
              </a:xfrm>
            </p:spPr>
            <p:txBody>
              <a:bodyPr>
                <a:normAutofit/>
              </a:bodyPr>
              <a:lstStyle/>
              <a:p>
                <a:r>
                  <a:rPr lang="uk-UA" sz="2800" dirty="0"/>
                  <a:t>Основний принцип</a:t>
                </a:r>
              </a:p>
              <a:p>
                <a:pPr lvl="1"/>
                <a:r>
                  <a:rPr lang="uk-UA" sz="2800" dirty="0"/>
                  <a:t>Нейронні мережі в якості функцій корисності</a:t>
                </a:r>
              </a:p>
              <a:p>
                <a:r>
                  <a:rPr lang="uk-UA" sz="2800" dirty="0"/>
                  <a:t>Методи</a:t>
                </a:r>
              </a:p>
              <a:p>
                <a:pPr lvl="1"/>
                <a:r>
                  <a:rPr lang="en-US" sz="2800" dirty="0"/>
                  <a:t>Deep Q-learning</a:t>
                </a:r>
              </a:p>
              <a:p>
                <a:pPr lvl="1"/>
                <a:r>
                  <a:rPr lang="en-US" sz="2800" dirty="0"/>
                  <a:t>Advantage Actor-Critic</a:t>
                </a:r>
              </a:p>
              <a:p>
                <a:pPr lvl="2"/>
                <a:r>
                  <a:rPr lang="uk-UA" sz="2400" dirty="0"/>
                  <a:t>Вводить поняття «перспективи» </a:t>
                </a:r>
                <a14:m>
                  <m:oMath xmlns:m="http://schemas.openxmlformats.org/officeDocument/2006/math">
                    <m:r>
                      <a:rPr lang="uk-UA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ru-U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U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uk-UA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U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uk-UA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uk-UA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uk-UA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uk-UA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uk-UA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uk-UA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uk-UA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ru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U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ru-UA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CC9363-D2F7-4677-BDF7-EC0817475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2456" y="1280160"/>
                <a:ext cx="10885715" cy="5352869"/>
              </a:xfrm>
              <a:blipFill>
                <a:blip r:embed="rId3"/>
                <a:stretch>
                  <a:fillRect l="-1064" t="-1595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DDE62B75-7D08-4C86-939E-025B4B1008B1}"/>
              </a:ext>
            </a:extLst>
          </p:cNvPr>
          <p:cNvSpPr txBox="1">
            <a:spLocks/>
          </p:cNvSpPr>
          <p:nvPr/>
        </p:nvSpPr>
        <p:spPr>
          <a:xfrm>
            <a:off x="11001675" y="6228415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7</a:t>
            </a:fld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49224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AEE8-1325-4285-B21A-4DE5870F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3376995" cy="1762969"/>
          </a:xfrm>
        </p:spPr>
        <p:txBody>
          <a:bodyPr>
            <a:normAutofit/>
          </a:bodyPr>
          <a:lstStyle/>
          <a:p>
            <a:r>
              <a:rPr lang="uk-UA" sz="4100" dirty="0"/>
              <a:t>Програмна реалізація середовища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2FCAC76-8FAF-48D0-880E-A6AC0391C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62" y="67695"/>
            <a:ext cx="6335296" cy="3715894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A853CA6-0473-48FF-860B-1FF510F77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847" y="181310"/>
            <a:ext cx="3405679" cy="3511011"/>
          </a:xfrm>
          <a:prstGeom prst="rect">
            <a:avLst/>
          </a:prstGeom>
        </p:spPr>
      </p:pic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3856976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DE30F2D1-932C-4B69-B0EF-42EB7AB4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502" y="4437246"/>
            <a:ext cx="6335297" cy="1682856"/>
          </a:xfrm>
        </p:spPr>
        <p:txBody>
          <a:bodyPr>
            <a:normAutofit/>
          </a:bodyPr>
          <a:lstStyle/>
          <a:p>
            <a:r>
              <a:rPr lang="uk-UA" sz="1800" dirty="0"/>
              <a:t>Особливості</a:t>
            </a:r>
          </a:p>
          <a:p>
            <a:pPr lvl="1"/>
            <a:r>
              <a:rPr lang="uk-UA" sz="1800" dirty="0"/>
              <a:t>Гнучкість (легко додати нові алгоритми)</a:t>
            </a:r>
          </a:p>
          <a:p>
            <a:pPr lvl="1"/>
            <a:r>
              <a:rPr lang="uk-UA" sz="1800" dirty="0"/>
              <a:t>Кросплатформеність</a:t>
            </a:r>
          </a:p>
          <a:p>
            <a:pPr lvl="1"/>
            <a:r>
              <a:rPr lang="en-US" sz="1800" dirty="0"/>
              <a:t>Hot Swap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AB8A54D2-A24F-41E3-B109-2EAFCC3F0464}"/>
              </a:ext>
            </a:extLst>
          </p:cNvPr>
          <p:cNvSpPr txBox="1">
            <a:spLocks/>
          </p:cNvSpPr>
          <p:nvPr/>
        </p:nvSpPr>
        <p:spPr>
          <a:xfrm>
            <a:off x="0" y="6322409"/>
            <a:ext cx="57736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277F4F4-0539-4BAF-A615-F6B9040303AE}" type="slidenum">
              <a:rPr lang="ru-UA" sz="3200" smtClean="0"/>
              <a:pPr>
                <a:spcAft>
                  <a:spcPts val="600"/>
                </a:spcAft>
              </a:pPr>
              <a:t>8</a:t>
            </a:fld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294361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A5F51-AFA6-43CB-AA35-ECDA312A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467" y="1622421"/>
            <a:ext cx="3135086" cy="1418809"/>
          </a:xfrm>
        </p:spPr>
        <p:txBody>
          <a:bodyPr>
            <a:normAutofit/>
          </a:bodyPr>
          <a:lstStyle/>
          <a:p>
            <a:r>
              <a:rPr lang="uk-UA" dirty="0"/>
              <a:t>Застосовані конфігурації</a:t>
            </a:r>
            <a:endParaRPr lang="ru-U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7649B1-EA54-4416-AAFC-FF408060C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C449B-2947-4229-88A9-D81FF02A7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6003" y="936162"/>
            <a:ext cx="7111237" cy="3715351"/>
          </a:xfrm>
        </p:spPr>
        <p:txBody>
          <a:bodyPr>
            <a:normAutofit/>
          </a:bodyPr>
          <a:lstStyle/>
          <a:p>
            <a:r>
              <a:rPr lang="uk-UA" dirty="0"/>
              <a:t>Представлення станів</a:t>
            </a:r>
          </a:p>
          <a:p>
            <a:pPr lvl="1"/>
            <a:r>
              <a:rPr lang="uk-UA" dirty="0"/>
              <a:t>Координати положення та вектори швидкості (</a:t>
            </a:r>
            <a:r>
              <a:rPr lang="en-US" dirty="0"/>
              <a:t>S1</a:t>
            </a:r>
            <a:r>
              <a:rPr lang="uk-UA" dirty="0"/>
              <a:t>)</a:t>
            </a:r>
          </a:p>
          <a:p>
            <a:pPr lvl="1"/>
            <a:r>
              <a:rPr lang="uk-UA" dirty="0"/>
              <a:t>Вектор напрямку від хижака до жертви та вектори швидкості</a:t>
            </a:r>
            <a:r>
              <a:rPr lang="en-US" dirty="0"/>
              <a:t> (S2)</a:t>
            </a:r>
            <a:endParaRPr lang="uk-UA" dirty="0"/>
          </a:p>
          <a:p>
            <a:r>
              <a:rPr lang="uk-UA" dirty="0"/>
              <a:t>Надання нагород</a:t>
            </a:r>
          </a:p>
          <a:p>
            <a:pPr lvl="1"/>
            <a:r>
              <a:rPr lang="uk-UA" dirty="0"/>
              <a:t>Статична нагорода</a:t>
            </a:r>
            <a:r>
              <a:rPr lang="en-US" dirty="0"/>
              <a:t> (R-)</a:t>
            </a:r>
            <a:endParaRPr lang="uk-UA" dirty="0"/>
          </a:p>
          <a:p>
            <a:pPr lvl="1"/>
            <a:r>
              <a:rPr lang="uk-UA" dirty="0"/>
              <a:t>Динамічна нагорода (параметризована)</a:t>
            </a:r>
            <a:r>
              <a:rPr lang="en-US" dirty="0"/>
              <a:t> (R+)</a:t>
            </a:r>
            <a:endParaRPr lang="uk-UA" dirty="0"/>
          </a:p>
          <a:p>
            <a:r>
              <a:rPr lang="uk-UA" dirty="0"/>
              <a:t>Набір доступних дій</a:t>
            </a:r>
          </a:p>
          <a:p>
            <a:pPr lvl="1"/>
            <a:r>
              <a:rPr lang="uk-UA" dirty="0"/>
              <a:t>8 векторів напрямку та бездіяльність</a:t>
            </a:r>
          </a:p>
        </p:txBody>
      </p:sp>
      <p:pic>
        <p:nvPicPr>
          <p:cNvPr id="6" name="Рисунок 5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90681001-384C-4482-8E6F-F3F268B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054" y="4846182"/>
            <a:ext cx="5366006" cy="1467991"/>
          </a:xfrm>
          <a:prstGeom prst="rect">
            <a:avLst/>
          </a:prstGeom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A476DC4C-BE61-492A-877F-AA5B5A374379}"/>
              </a:ext>
            </a:extLst>
          </p:cNvPr>
          <p:cNvSpPr txBox="1">
            <a:spLocks/>
          </p:cNvSpPr>
          <p:nvPr/>
        </p:nvSpPr>
        <p:spPr>
          <a:xfrm>
            <a:off x="365972" y="6237514"/>
            <a:ext cx="85649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7F4F4-0539-4BAF-A615-F6B9040303AE}" type="slidenum">
              <a:rPr lang="ru-UA" sz="3200" smtClean="0"/>
              <a:pPr/>
              <a:t>9</a:t>
            </a:fld>
            <a:endParaRPr lang="ru-UA" sz="3200" dirty="0"/>
          </a:p>
        </p:txBody>
      </p:sp>
      <p:pic>
        <p:nvPicPr>
          <p:cNvPr id="9" name="Рисунок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BC647A1-A905-4B1F-B574-8263B7F82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64" y="4976294"/>
            <a:ext cx="5246853" cy="12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76387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487</Words>
  <Application>Microsoft Office PowerPoint</Application>
  <PresentationFormat>Широкоэкранный</PresentationFormat>
  <Paragraphs>131</Paragraphs>
  <Slides>16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Calibri</vt:lpstr>
      <vt:lpstr>Cambria Math</vt:lpstr>
      <vt:lpstr>Franklin Gothic Book</vt:lpstr>
      <vt:lpstr>Уголки</vt:lpstr>
      <vt:lpstr>ЗАСТОСУВАННЯ МЕТОДІВ НАВЧАННЯ З ПІДКРІПЛЕННЯМ ДЛЯ НАВЧАННЯ АГЕНТІВ ІГРОВИХ СЕРЕДОВИЩ</vt:lpstr>
      <vt:lpstr>Мета роботи</vt:lpstr>
      <vt:lpstr>Актуальність</vt:lpstr>
      <vt:lpstr>Диференційні ігри</vt:lpstr>
      <vt:lpstr>Елементи навчання з підкріпленням</vt:lpstr>
      <vt:lpstr>Методи навчання з підкріпленням </vt:lpstr>
      <vt:lpstr>Глибоке навчання з підкріпленням </vt:lpstr>
      <vt:lpstr>Програмна реалізація середовища</vt:lpstr>
      <vt:lpstr>Застосовані конфігурації</vt:lpstr>
      <vt:lpstr>Метрики якості</vt:lpstr>
      <vt:lpstr>Експеримент 1</vt:lpstr>
      <vt:lpstr>Експеримент 2</vt:lpstr>
      <vt:lpstr>Експерименти 3, 4, 5, 6</vt:lpstr>
      <vt:lpstr>Експерименти 7, 8</vt:lpstr>
      <vt:lpstr>Висновки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ЗАСТОСУВАННЯ МЕТОДІВ НАВЧАННЯ З ПІДКРІПЛЕННЯМ ДЛЯ НАВЧАННЯ АГЕНТІВ ІГРОВИХ СЕРЕДОВИЩ</dc:title>
  <dc:creator>Anatolii Davydko</dc:creator>
  <cp:lastModifiedBy>Anatolii Davydko</cp:lastModifiedBy>
  <cp:revision>42</cp:revision>
  <dcterms:created xsi:type="dcterms:W3CDTF">2020-06-25T08:50:47Z</dcterms:created>
  <dcterms:modified xsi:type="dcterms:W3CDTF">2020-06-25T11:51:21Z</dcterms:modified>
</cp:coreProperties>
</file>